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4" r:id="rId6"/>
    <p:sldId id="261" r:id="rId7"/>
    <p:sldId id="263" r:id="rId8"/>
    <p:sldId id="267" r:id="rId9"/>
    <p:sldId id="268" r:id="rId10"/>
    <p:sldId id="269" r:id="rId11"/>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1" d="100"/>
          <a:sy n="71" d="100"/>
        </p:scale>
        <p:origin x="128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F94BF82-5FEB-4E97-AF66-0F15BC1A86D1}" type="datetimeFigureOut">
              <a:rPr lang="en-US" smtClean="0"/>
              <a:t>3/18/2016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45807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F94BF82-5FEB-4E97-AF66-0F15BC1A86D1}" type="datetimeFigureOut">
              <a:rPr lang="en-US" smtClean="0"/>
              <a:t>3/18/2016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551588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F94BF82-5FEB-4E97-AF66-0F15BC1A86D1}" type="datetimeFigureOut">
              <a:rPr lang="en-US" smtClean="0"/>
              <a:t>3/18/2016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2663339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F94BF82-5FEB-4E97-AF66-0F15BC1A86D1}" type="datetimeFigureOut">
              <a:rPr lang="en-US" smtClean="0"/>
              <a:t>3/18/2016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47260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F94BF82-5FEB-4E97-AF66-0F15BC1A86D1}" type="datetimeFigureOut">
              <a:rPr lang="en-US" smtClean="0"/>
              <a:t>3/18/2016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273154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F94BF82-5FEB-4E97-AF66-0F15BC1A86D1}" type="datetimeFigureOut">
              <a:rPr lang="en-US" smtClean="0"/>
              <a:t>3/18/2016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849270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F94BF82-5FEB-4E97-AF66-0F15BC1A86D1}" type="datetimeFigureOut">
              <a:rPr lang="en-US" smtClean="0"/>
              <a:t>3/18/2016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190094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F94BF82-5FEB-4E97-AF66-0F15BC1A86D1}" type="datetimeFigureOut">
              <a:rPr lang="en-US" smtClean="0"/>
              <a:t>3/18/2016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67472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4BF82-5FEB-4E97-AF66-0F15BC1A86D1}" type="datetimeFigureOut">
              <a:rPr lang="en-US" smtClean="0"/>
              <a:t>3/18/2016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31909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F94BF82-5FEB-4E97-AF66-0F15BC1A86D1}" type="datetimeFigureOut">
              <a:rPr lang="en-US" smtClean="0"/>
              <a:t>3/18/2016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317580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F94BF82-5FEB-4E97-AF66-0F15BC1A86D1}" type="datetimeFigureOut">
              <a:rPr lang="en-US" smtClean="0"/>
              <a:t>3/18/2016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19F664-0DD7-4B6C-AAA2-7CAF2706AF35}" type="slidenum">
              <a:rPr lang="en-US" smtClean="0"/>
              <a:t>‹Nº›</a:t>
            </a:fld>
            <a:endParaRPr lang="en-US"/>
          </a:p>
        </p:txBody>
      </p:sp>
    </p:spTree>
    <p:extLst>
      <p:ext uri="{BB962C8B-B14F-4D97-AF65-F5344CB8AC3E}">
        <p14:creationId xmlns:p14="http://schemas.microsoft.com/office/powerpoint/2010/main" val="342346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6000"/>
            <a:lum/>
          </a:blip>
          <a:srcRect/>
          <a:stretch>
            <a:fillRect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4BF82-5FEB-4E97-AF66-0F15BC1A86D1}" type="datetimeFigureOut">
              <a:rPr lang="en-US" smtClean="0"/>
              <a:t>3/18/2016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9F664-0DD7-4B6C-AAA2-7CAF2706AF35}" type="slidenum">
              <a:rPr lang="en-US" smtClean="0"/>
              <a:t>‹Nº›</a:t>
            </a:fld>
            <a:endParaRPr lang="en-US"/>
          </a:p>
        </p:txBody>
      </p:sp>
    </p:spTree>
    <p:extLst>
      <p:ext uri="{BB962C8B-B14F-4D97-AF65-F5344CB8AC3E}">
        <p14:creationId xmlns:p14="http://schemas.microsoft.com/office/powerpoint/2010/main" val="17778327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5.jpeg"/><Relationship Id="rId5" Type="http://schemas.openxmlformats.org/officeDocument/2006/relationships/image" Target="../media/image3.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real-english.com/reo/39/unit39.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audio" Target="../media/media5.mp3"/><Relationship Id="rId13" Type="http://schemas.openxmlformats.org/officeDocument/2006/relationships/image" Target="../media/image11.png"/><Relationship Id="rId3" Type="http://schemas.microsoft.com/office/2007/relationships/media" Target="../media/media3.mp3"/><Relationship Id="rId7" Type="http://schemas.microsoft.com/office/2007/relationships/media" Target="../media/media5.mp3"/><Relationship Id="rId12" Type="http://schemas.openxmlformats.org/officeDocument/2006/relationships/image" Target="../media/image10.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9.png"/><Relationship Id="rId5" Type="http://schemas.microsoft.com/office/2007/relationships/media" Target="../media/media4.mp3"/><Relationship Id="rId10" Type="http://schemas.openxmlformats.org/officeDocument/2006/relationships/image" Target="../media/image8.png"/><Relationship Id="rId4" Type="http://schemas.openxmlformats.org/officeDocument/2006/relationships/audio" Target="../media/media3.mp3"/><Relationship Id="rId9" Type="http://schemas.openxmlformats.org/officeDocument/2006/relationships/slideLayout" Target="../slideLayouts/slideLayout2.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audio" Target="../media/media5.mp3"/><Relationship Id="rId3" Type="http://schemas.microsoft.com/office/2007/relationships/media" Target="../media/media3.mp3"/><Relationship Id="rId7" Type="http://schemas.microsoft.com/office/2007/relationships/media" Target="../media/media5.mp3"/><Relationship Id="rId12"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3.png"/><Relationship Id="rId5" Type="http://schemas.microsoft.com/office/2007/relationships/media" Target="../media/media4.mp3"/><Relationship Id="rId10" Type="http://schemas.openxmlformats.org/officeDocument/2006/relationships/image" Target="../media/image12.png"/><Relationship Id="rId4" Type="http://schemas.openxmlformats.org/officeDocument/2006/relationships/audio" Target="../media/media3.mp3"/><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388658" y="1456766"/>
            <a:ext cx="5271247" cy="2118378"/>
          </a:xfrm>
          <a:ln w="57150"/>
        </p:spPr>
        <p:style>
          <a:lnRef idx="1">
            <a:schemeClr val="accent1"/>
          </a:lnRef>
          <a:fillRef idx="2">
            <a:schemeClr val="accent1"/>
          </a:fillRef>
          <a:effectRef idx="1">
            <a:schemeClr val="accent1"/>
          </a:effectRef>
          <a:fontRef idx="minor">
            <a:schemeClr val="dk1"/>
          </a:fontRef>
        </p:style>
        <p:txBody>
          <a:bodyPr anchor="ctr">
            <a:normAutofit/>
          </a:bodyPr>
          <a:lstStyle/>
          <a:p>
            <a:pPr>
              <a:lnSpc>
                <a:spcPct val="100000"/>
              </a:lnSpc>
            </a:pPr>
            <a: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LISTENING</a:t>
            </a:r>
            <a:b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br>
            <a: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MODULE A</a:t>
            </a:r>
            <a:endPar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endParaRPr>
          </a:p>
        </p:txBody>
      </p:sp>
      <p:sp>
        <p:nvSpPr>
          <p:cNvPr id="3" name="Subtítulo 2"/>
          <p:cNvSpPr>
            <a:spLocks noGrp="1"/>
          </p:cNvSpPr>
          <p:nvPr>
            <p:ph type="subTitle" idx="1"/>
          </p:nvPr>
        </p:nvSpPr>
        <p:spPr>
          <a:xfrm>
            <a:off x="1143000" y="3602037"/>
            <a:ext cx="7032812" cy="2718081"/>
          </a:xfrm>
        </p:spPr>
        <p:txBody>
          <a:bodyPr>
            <a:normAutofit/>
          </a:bodyPr>
          <a:lstStyle/>
          <a:p>
            <a:r>
              <a:rPr lang="en-US" sz="3200" b="1"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FUNCTIONS</a:t>
            </a:r>
            <a:r>
              <a:rPr lang="en-US" sz="32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p>
          <a:p>
            <a:r>
              <a:rPr lang="en-US" sz="32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Listening for details.</a:t>
            </a:r>
          </a:p>
          <a:p>
            <a:r>
              <a:rPr lang="en-US" sz="32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Listening to people describing the effects of technology in their work.</a:t>
            </a:r>
          </a:p>
          <a:p>
            <a:r>
              <a:rPr lang="en-US" sz="32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Listening to a description of  places.</a:t>
            </a:r>
            <a:endPar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pic>
        <p:nvPicPr>
          <p:cNvPr id="1026" name="Picture 2" descr="http://solutiondesign.com/documents/10282/21542/listening.jpg/d38c5515-6f43-4cf1-aa10-7900f7821e61?t=14054498210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653" y="981636"/>
            <a:ext cx="3105523" cy="2066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5"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574109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http://sitiosturisticos.com/wp-content/uploads/2012/01/Vista-de-la-ciudad-de-Nueva-York.jp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7893" y="802342"/>
            <a:ext cx="8524896" cy="566106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309489" y="1449107"/>
            <a:ext cx="8619358" cy="4248308"/>
          </a:xfrm>
        </p:spPr>
        <p:txBody>
          <a:bodyPr>
            <a:normAutofit/>
          </a:bodyPr>
          <a:lstStyle/>
          <a:p>
            <a:pPr marL="174625" indent="0" algn="just">
              <a:buNone/>
            </a:pPr>
            <a:r>
              <a:rPr lang="en-US" sz="1400" dirty="0">
                <a:latin typeface="Andalus" panose="02020603050405020304" pitchFamily="18" charset="-78"/>
                <a:cs typeface="Andalus" panose="02020603050405020304" pitchFamily="18" charset="-78"/>
              </a:rPr>
              <a:t>14)   How many foreign and American tourists visit New York City each year?    </a:t>
            </a:r>
          </a:p>
          <a:p>
            <a:pPr marL="444500" indent="0" algn="just">
              <a:buNone/>
            </a:pPr>
            <a:r>
              <a:rPr lang="en-US" sz="1400" dirty="0">
                <a:latin typeface="Andalus" panose="02020603050405020304" pitchFamily="18" charset="-78"/>
                <a:cs typeface="Andalus" panose="02020603050405020304" pitchFamily="18" charset="-78"/>
              </a:rPr>
              <a:t>    a. about 20 million.     b. about 30 million.     c. about 40 million.</a:t>
            </a:r>
          </a:p>
          <a:p>
            <a:pPr marL="0" indent="0">
              <a:buNone/>
            </a:pPr>
            <a:endParaRPr lang="en-US" sz="1400" dirty="0" smtClean="0">
              <a:latin typeface="Andalus" panose="02020603050405020304" pitchFamily="18" charset="-78"/>
              <a:cs typeface="Andalus" panose="02020603050405020304" pitchFamily="18" charset="-78"/>
            </a:endParaRPr>
          </a:p>
          <a:p>
            <a:pPr marL="174625" indent="0">
              <a:buNone/>
            </a:pPr>
            <a:r>
              <a:rPr lang="en-US" sz="1400" dirty="0" smtClean="0">
                <a:latin typeface="Andalus" panose="02020603050405020304" pitchFamily="18" charset="-78"/>
                <a:cs typeface="Andalus" panose="02020603050405020304" pitchFamily="18" charset="-78"/>
              </a:rPr>
              <a:t>15)   Fill in the blanks in the description of New York City.</a:t>
            </a:r>
          </a:p>
          <a:p>
            <a:pPr marL="538163" indent="0">
              <a:buNone/>
            </a:pPr>
            <a:r>
              <a:rPr lang="en-US" sz="1400" dirty="0" smtClean="0">
                <a:latin typeface="Andalus" panose="02020603050405020304" pitchFamily="18" charset="-78"/>
                <a:cs typeface="Andalus" panose="02020603050405020304" pitchFamily="18" charset="-78"/>
              </a:rPr>
              <a:t>The </a:t>
            </a:r>
            <a:r>
              <a:rPr lang="en-US" sz="1400" dirty="0">
                <a:latin typeface="Andalus" panose="02020603050405020304" pitchFamily="18" charset="-78"/>
                <a:cs typeface="Andalus" panose="02020603050405020304" pitchFamily="18" charset="-78"/>
              </a:rPr>
              <a:t>city's </a:t>
            </a:r>
            <a:r>
              <a:rPr lang="en-US" sz="1400" dirty="0" smtClean="0">
                <a:latin typeface="Andalus" panose="02020603050405020304" pitchFamily="18" charset="-78"/>
                <a:cs typeface="Andalus" panose="02020603050405020304" pitchFamily="18" charset="-78"/>
              </a:rPr>
              <a:t>……………</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centers </a:t>
            </a:r>
            <a:r>
              <a:rPr lang="en-US" sz="1400" dirty="0">
                <a:latin typeface="Andalus" panose="02020603050405020304" pitchFamily="18" charset="-78"/>
                <a:cs typeface="Andalus" panose="02020603050405020304" pitchFamily="18" charset="-78"/>
              </a:rPr>
              <a:t>for </a:t>
            </a:r>
            <a:r>
              <a:rPr lang="en-US" sz="1400" dirty="0" smtClean="0">
                <a:latin typeface="Andalus" panose="02020603050405020304" pitchFamily="18" charset="-78"/>
                <a:cs typeface="Andalus" panose="02020603050405020304" pitchFamily="18" charset="-78"/>
              </a:rPr>
              <a:t>……………</a:t>
            </a:r>
            <a:r>
              <a:rPr lang="en-US" sz="1400" dirty="0">
                <a:latin typeface="Andalus" panose="02020603050405020304" pitchFamily="18" charset="-78"/>
                <a:cs typeface="Andalus" panose="02020603050405020304" pitchFamily="18" charset="-78"/>
              </a:rPr>
              <a:t> are among the nation's most influential, </a:t>
            </a:r>
            <a:r>
              <a:rPr lang="en-US" sz="1400" dirty="0" smtClean="0">
                <a:latin typeface="Andalus" panose="02020603050405020304" pitchFamily="18" charset="-78"/>
                <a:cs typeface="Andalus" panose="02020603050405020304" pitchFamily="18" charset="-78"/>
              </a:rPr>
              <a:t>and for </a:t>
            </a:r>
            <a:r>
              <a:rPr lang="en-US" sz="1400" dirty="0">
                <a:latin typeface="Andalus" panose="02020603050405020304" pitchFamily="18" charset="-78"/>
                <a:cs typeface="Andalus" panose="02020603050405020304" pitchFamily="18" charset="-78"/>
              </a:rPr>
              <a:t>more than a </a:t>
            </a:r>
            <a:r>
              <a:rPr lang="en-US" sz="1400" dirty="0" smtClean="0">
                <a:latin typeface="Andalus" panose="02020603050405020304" pitchFamily="18" charset="-78"/>
                <a:cs typeface="Andalus" panose="02020603050405020304" pitchFamily="18" charset="-78"/>
              </a:rPr>
              <a:t>century, </a:t>
            </a:r>
            <a:r>
              <a:rPr lang="en-US" sz="1400" dirty="0">
                <a:latin typeface="Andalus" panose="02020603050405020304" pitchFamily="18" charset="-78"/>
                <a:cs typeface="Andalus" panose="02020603050405020304" pitchFamily="18" charset="-78"/>
              </a:rPr>
              <a:t>it's been one of the world's major </a:t>
            </a:r>
            <a:r>
              <a:rPr lang="en-US" sz="1400" dirty="0" smtClean="0">
                <a:latin typeface="Andalus" panose="02020603050405020304" pitchFamily="18" charset="-78"/>
                <a:cs typeface="Andalus" panose="02020603050405020304" pitchFamily="18" charset="-78"/>
              </a:rPr>
              <a:t>centers </a:t>
            </a:r>
            <a:r>
              <a:rPr lang="en-US" sz="1400" dirty="0">
                <a:latin typeface="Andalus" panose="02020603050405020304" pitchFamily="18" charset="-78"/>
                <a:cs typeface="Andalus" panose="02020603050405020304" pitchFamily="18" charset="-78"/>
              </a:rPr>
              <a:t>of </a:t>
            </a:r>
            <a:r>
              <a:rPr lang="en-US" sz="1400" dirty="0" smtClean="0">
                <a:latin typeface="Andalus" panose="02020603050405020304" pitchFamily="18" charset="-78"/>
                <a:cs typeface="Andalus" panose="02020603050405020304" pitchFamily="18" charset="-78"/>
              </a:rPr>
              <a:t>……………</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and ……………</a:t>
            </a:r>
            <a:endParaRPr lang="en-US" sz="1400" dirty="0">
              <a:latin typeface="Andalus" panose="02020603050405020304" pitchFamily="18" charset="-78"/>
              <a:cs typeface="Andalus" panose="02020603050405020304" pitchFamily="18" charset="-78"/>
            </a:endParaRPr>
          </a:p>
          <a:p>
            <a:pPr marL="0" indent="0">
              <a:buNone/>
            </a:pPr>
            <a:r>
              <a:rPr lang="en-US" sz="1400" dirty="0">
                <a:latin typeface="Andalus" panose="02020603050405020304" pitchFamily="18" charset="-78"/>
                <a:cs typeface="Andalus" panose="02020603050405020304" pitchFamily="18" charset="-78"/>
              </a:rPr>
              <a:t>           .</a:t>
            </a:r>
          </a:p>
          <a:p>
            <a:endParaRPr lang="en-US" sz="1400" dirty="0">
              <a:latin typeface="Andalus" panose="02020603050405020304" pitchFamily="18" charset="-78"/>
              <a:cs typeface="Andalus" panose="02020603050405020304" pitchFamily="18" charset="-78"/>
            </a:endParaRPr>
          </a:p>
        </p:txBody>
      </p:sp>
      <p:pic>
        <p:nvPicPr>
          <p:cNvPr id="4" name="New York City's Statue of Liberty - 2 Minute Tou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1147482" y="385337"/>
            <a:ext cx="412376" cy="412376"/>
          </a:xfrm>
          <a:prstGeom prst="rect">
            <a:avLst/>
          </a:prstGeom>
        </p:spPr>
      </p:pic>
      <p:pic>
        <p:nvPicPr>
          <p:cNvPr id="5122" name="Picture 2" descr="http://www.world-finance-conference.com/sites/default/files/new-york-city-wallpap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6988" y="3355723"/>
            <a:ext cx="3746706" cy="2341692"/>
          </a:xfrm>
          <a:prstGeom prst="rect">
            <a:avLst/>
          </a:prstGeom>
          <a:noFill/>
          <a:extLst>
            <a:ext uri="{909E8E84-426E-40DD-AFC4-6F175D3DCCD1}">
              <a14:hiddenFill xmlns:a14="http://schemas.microsoft.com/office/drawing/2010/main">
                <a:solidFill>
                  <a:srgbClr val="FFFFFF"/>
                </a:solidFill>
              </a14:hiddenFill>
            </a:ext>
          </a:extLst>
        </p:spPr>
      </p:pic>
      <p:sp>
        <p:nvSpPr>
          <p:cNvPr id="6"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100512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2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97593" y="1287743"/>
            <a:ext cx="7886700" cy="4351338"/>
          </a:xfrm>
        </p:spPr>
        <p:txBody>
          <a:bodyPr>
            <a:noAutofit/>
          </a:bodyPr>
          <a:lstStyle/>
          <a:p>
            <a:pPr algn="just">
              <a:buFont typeface="Wingdings" panose="05000000000000000000" pitchFamily="2" charset="2"/>
              <a:buChar char="ü"/>
            </a:pPr>
            <a:r>
              <a:rPr lang="en-US" sz="2000" dirty="0" smtClean="0">
                <a:latin typeface="Garamond" panose="02020404030301010803" pitchFamily="18" charset="0"/>
              </a:rPr>
              <a:t>Listen to a conversation between a </a:t>
            </a:r>
            <a:r>
              <a:rPr lang="en-US" sz="2000" dirty="0" err="1" smtClean="0">
                <a:latin typeface="Garamond" panose="02020404030301010803" pitchFamily="18" charset="0"/>
              </a:rPr>
              <a:t>DataPro</a:t>
            </a:r>
            <a:r>
              <a:rPr lang="en-US" sz="2000" dirty="0" smtClean="0">
                <a:latin typeface="Garamond" panose="02020404030301010803" pitchFamily="18" charset="0"/>
              </a:rPr>
              <a:t> </a:t>
            </a:r>
            <a:r>
              <a:rPr lang="en-US" sz="2000" dirty="0" err="1" smtClean="0">
                <a:latin typeface="Garamond" panose="02020404030301010803" pitchFamily="18" charset="0"/>
              </a:rPr>
              <a:t>Inc</a:t>
            </a:r>
            <a:r>
              <a:rPr lang="en-US" sz="2000" dirty="0" smtClean="0">
                <a:latin typeface="Garamond" panose="02020404030301010803" pitchFamily="18" charset="0"/>
              </a:rPr>
              <a:t> employee and her supervisor. Choose the correct answers:</a:t>
            </a:r>
          </a:p>
          <a:p>
            <a:pPr marL="514350" indent="-514350" algn="just">
              <a:buAutoNum type="arabicPeriod"/>
            </a:pPr>
            <a:r>
              <a:rPr lang="en-US" sz="2000" dirty="0" smtClean="0">
                <a:latin typeface="Garamond" panose="02020404030301010803" pitchFamily="18" charset="0"/>
              </a:rPr>
              <a:t>What is the dialogue about?</a:t>
            </a:r>
          </a:p>
          <a:p>
            <a:pPr marL="1076325" indent="-269875" algn="just">
              <a:buAutoNum type="alphaUcPeriod"/>
            </a:pPr>
            <a:r>
              <a:rPr lang="en-US" sz="2000" dirty="0" smtClean="0">
                <a:latin typeface="Garamond" panose="02020404030301010803" pitchFamily="18" charset="0"/>
              </a:rPr>
              <a:t>Asking for a raise.</a:t>
            </a:r>
          </a:p>
          <a:p>
            <a:pPr marL="1076325" indent="-269875" algn="just">
              <a:buAutoNum type="alphaUcPeriod"/>
            </a:pPr>
            <a:r>
              <a:rPr lang="en-US" sz="2000" dirty="0" smtClean="0">
                <a:latin typeface="Garamond" panose="02020404030301010803" pitchFamily="18" charset="0"/>
              </a:rPr>
              <a:t>Requesting a transfer.</a:t>
            </a:r>
          </a:p>
          <a:p>
            <a:pPr marL="1076325" indent="-269875" algn="just">
              <a:buAutoNum type="alphaUcPeriod"/>
            </a:pPr>
            <a:r>
              <a:rPr lang="en-US" sz="2000" dirty="0" smtClean="0">
                <a:latin typeface="Garamond" panose="02020404030301010803" pitchFamily="18" charset="0"/>
              </a:rPr>
              <a:t>Assuring product quality.</a:t>
            </a:r>
          </a:p>
          <a:p>
            <a:pPr marL="1076325" indent="-269875" algn="just">
              <a:buAutoNum type="alphaUcPeriod"/>
            </a:pPr>
            <a:r>
              <a:rPr lang="en-US" sz="2000" dirty="0" smtClean="0">
                <a:latin typeface="Garamond" panose="02020404030301010803" pitchFamily="18" charset="0"/>
              </a:rPr>
              <a:t>Improving hardware.</a:t>
            </a:r>
          </a:p>
          <a:p>
            <a:pPr marL="514350" indent="-514350" algn="just">
              <a:buAutoNum type="alphaUcPeriod"/>
            </a:pPr>
            <a:endParaRPr lang="en-US" sz="2000" dirty="0" smtClean="0">
              <a:latin typeface="Garamond" panose="02020404030301010803" pitchFamily="18" charset="0"/>
            </a:endParaRPr>
          </a:p>
          <a:p>
            <a:pPr marL="342900" indent="-342900" algn="just">
              <a:buAutoNum type="arabicPeriod" startAt="2"/>
            </a:pPr>
            <a:r>
              <a:rPr lang="en-US" sz="2000" dirty="0" smtClean="0">
                <a:latin typeface="Garamond" panose="02020404030301010803" pitchFamily="18" charset="0"/>
              </a:rPr>
              <a:t>What can you infer about the employee?</a:t>
            </a:r>
          </a:p>
          <a:p>
            <a:pPr marL="1076325" indent="-342900" algn="just">
              <a:buAutoNum type="alphaUcPeriod"/>
            </a:pPr>
            <a:r>
              <a:rPr lang="en-US" sz="2000" dirty="0" smtClean="0">
                <a:latin typeface="Garamond" panose="02020404030301010803" pitchFamily="18" charset="0"/>
              </a:rPr>
              <a:t>She does not like her new section.</a:t>
            </a:r>
          </a:p>
          <a:p>
            <a:pPr marL="1076325" indent="-342900" algn="just">
              <a:buAutoNum type="alphaUcPeriod"/>
            </a:pPr>
            <a:r>
              <a:rPr lang="en-US" sz="2000" dirty="0" smtClean="0">
                <a:latin typeface="Garamond" panose="02020404030301010803" pitchFamily="18" charset="0"/>
              </a:rPr>
              <a:t>She has experience with hardware.</a:t>
            </a:r>
          </a:p>
          <a:p>
            <a:pPr marL="1076325" indent="-342900" algn="just">
              <a:buAutoNum type="alphaUcPeriod"/>
            </a:pPr>
            <a:r>
              <a:rPr lang="en-US" sz="2000" dirty="0" smtClean="0">
                <a:latin typeface="Garamond" panose="02020404030301010803" pitchFamily="18" charset="0"/>
              </a:rPr>
              <a:t>She does not understand the changes.</a:t>
            </a:r>
          </a:p>
          <a:p>
            <a:pPr marL="1076325" indent="-342900" algn="just">
              <a:buAutoNum type="alphaUcPeriod"/>
            </a:pPr>
            <a:r>
              <a:rPr lang="en-US" sz="2000" dirty="0" smtClean="0">
                <a:latin typeface="Garamond" panose="02020404030301010803" pitchFamily="18" charset="0"/>
              </a:rPr>
              <a:t>She creates valuable software.</a:t>
            </a:r>
          </a:p>
          <a:p>
            <a:pPr marL="1076325" indent="-342900" algn="just">
              <a:buAutoNum type="alphaUcPeriod"/>
            </a:pPr>
            <a:endParaRPr lang="en-US" sz="2000" dirty="0">
              <a:latin typeface="Garamond" panose="02020404030301010803" pitchFamily="18" charset="0"/>
            </a:endParaRPr>
          </a:p>
          <a:p>
            <a:pPr marL="0" indent="0" algn="just">
              <a:buNone/>
            </a:pPr>
            <a:endParaRPr lang="en-US" sz="2000" dirty="0" smtClean="0">
              <a:latin typeface="Garamond" panose="02020404030301010803" pitchFamily="18" charset="0"/>
            </a:endParaRPr>
          </a:p>
          <a:p>
            <a:pPr marL="342900" indent="-342900" algn="just">
              <a:buAutoNum type="alphaUcPeriod"/>
            </a:pPr>
            <a:endParaRPr lang="en-US" sz="2000" dirty="0" smtClean="0">
              <a:latin typeface="Garamond" panose="02020404030301010803" pitchFamily="18" charset="0"/>
            </a:endParaRPr>
          </a:p>
          <a:p>
            <a:pPr marL="0" indent="0" algn="just">
              <a:buNone/>
            </a:pPr>
            <a:endParaRPr lang="en-US" sz="2000" dirty="0">
              <a:latin typeface="Garamond" panose="02020404030301010803" pitchFamily="18" charset="0"/>
            </a:endParaRPr>
          </a:p>
        </p:txBody>
      </p:sp>
      <p:pic>
        <p:nvPicPr>
          <p:cNvPr id="4" name="E1A92AD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62401" y="374463"/>
            <a:ext cx="609600" cy="609600"/>
          </a:xfrm>
          <a:prstGeom prst="rect">
            <a:avLst/>
          </a:prstGeom>
          <a:solidFill>
            <a:schemeClr val="accent1"/>
          </a:solidFill>
          <a:scene3d>
            <a:camera prst="orthographicFront"/>
            <a:lightRig rig="threePt" dir="t"/>
          </a:scene3d>
          <a:sp3d contourW="12700">
            <a:bevelT/>
            <a:contourClr>
              <a:schemeClr val="accent1">
                <a:lumMod val="50000"/>
              </a:schemeClr>
            </a:contourClr>
          </a:sp3d>
        </p:spPr>
      </p:pic>
      <p:pic>
        <p:nvPicPr>
          <p:cNvPr id="1026" name="Picture 2" descr="http://il9.picdn.net/shutterstock/videos/591886/thumb/1.jpg?i10c=img.resize(height:1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7080" y="2472204"/>
            <a:ext cx="2987213" cy="168293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Rectángulo 1"/>
          <p:cNvSpPr/>
          <p:nvPr/>
        </p:nvSpPr>
        <p:spPr>
          <a:xfrm>
            <a:off x="761127" y="399288"/>
            <a:ext cx="2000869"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3200" b="1" smtClean="0">
                <a:ln/>
                <a:solidFill>
                  <a:schemeClr val="accent3">
                    <a:lumMod val="20000"/>
                    <a:lumOff val="80000"/>
                  </a:schemeClr>
                </a:solidFill>
                <a:latin typeface="Andalus" panose="02020603050405020304" pitchFamily="18" charset="-78"/>
                <a:cs typeface="Andalus" panose="02020603050405020304" pitchFamily="18" charset="-78"/>
              </a:rPr>
              <a:t>Listening 1</a:t>
            </a:r>
            <a:endParaRPr lang="en-US" sz="3200" b="1" cap="none" spc="0">
              <a:ln/>
              <a:solidFill>
                <a:schemeClr val="accent3">
                  <a:lumMod val="20000"/>
                  <a:lumOff val="80000"/>
                </a:schemeClr>
              </a:solidFill>
              <a:effectLst/>
              <a:latin typeface="Andalus" panose="02020603050405020304" pitchFamily="18" charset="-78"/>
              <a:cs typeface="Andalus" panose="02020603050405020304" pitchFamily="18" charset="-78"/>
            </a:endParaRPr>
          </a:p>
        </p:txBody>
      </p:sp>
      <p:sp>
        <p:nvSpPr>
          <p:cNvPr id="6"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78990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3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85850" y="1435660"/>
            <a:ext cx="7886700" cy="4351338"/>
          </a:xfrm>
        </p:spPr>
        <p:txBody>
          <a:bodyPr>
            <a:normAutofit/>
          </a:bodyPr>
          <a:lstStyle/>
          <a:p>
            <a:pPr>
              <a:buFont typeface="Wingdings" panose="05000000000000000000" pitchFamily="2" charset="2"/>
              <a:buChar char="ü"/>
            </a:pPr>
            <a:r>
              <a:rPr lang="en-US" sz="2000" dirty="0" smtClean="0">
                <a:latin typeface="Garamond" panose="02020404030301010803" pitchFamily="18" charset="0"/>
              </a:rPr>
              <a:t>Listen </a:t>
            </a:r>
            <a:r>
              <a:rPr lang="en-US" sz="2000" dirty="0">
                <a:latin typeface="Garamond" panose="02020404030301010803" pitchFamily="18" charset="0"/>
              </a:rPr>
              <a:t>again and complete the </a:t>
            </a:r>
            <a:r>
              <a:rPr lang="en-US" sz="2000" dirty="0" smtClean="0">
                <a:latin typeface="Garamond" panose="02020404030301010803" pitchFamily="18" charset="0"/>
              </a:rPr>
              <a:t>conversation.</a:t>
            </a:r>
          </a:p>
          <a:p>
            <a:pPr>
              <a:buFont typeface="Wingdings" panose="05000000000000000000" pitchFamily="2" charset="2"/>
              <a:buChar char="ü"/>
            </a:pPr>
            <a:endParaRPr lang="en-US" sz="2000" dirty="0">
              <a:latin typeface="Garamond" panose="02020404030301010803" pitchFamily="18" charset="0"/>
            </a:endParaRPr>
          </a:p>
          <a:p>
            <a:pPr>
              <a:buFont typeface="Wingdings" panose="05000000000000000000" pitchFamily="2" charset="2"/>
              <a:buChar char="ü"/>
            </a:pPr>
            <a:endParaRPr lang="en-US" sz="2000" dirty="0">
              <a:latin typeface="Garamond" panose="02020404030301010803" pitchFamily="18" charset="0"/>
            </a:endParaRPr>
          </a:p>
          <a:p>
            <a:endParaRPr lang="en-US" sz="2000" dirty="0"/>
          </a:p>
        </p:txBody>
      </p:sp>
      <p:pic>
        <p:nvPicPr>
          <p:cNvPr id="4" name="E1A92AD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099299" y="427480"/>
            <a:ext cx="609600" cy="609600"/>
          </a:xfrm>
          <a:prstGeom prst="rect">
            <a:avLst/>
          </a:prstGeom>
          <a:solidFill>
            <a:schemeClr val="accent1"/>
          </a:solidFill>
          <a:scene3d>
            <a:camera prst="orthographicFront"/>
            <a:lightRig rig="threePt" dir="t"/>
          </a:scene3d>
          <a:sp3d contourW="12700">
            <a:bevelT/>
            <a:contourClr>
              <a:schemeClr val="accent1">
                <a:lumMod val="50000"/>
              </a:schemeClr>
            </a:contourClr>
          </a:sp3d>
        </p:spPr>
      </p:pic>
      <p:pic>
        <p:nvPicPr>
          <p:cNvPr id="5" name="Imagen 4"/>
          <p:cNvPicPr>
            <a:picLocks noChangeAspect="1"/>
          </p:cNvPicPr>
          <p:nvPr/>
        </p:nvPicPr>
        <p:blipFill>
          <a:blip r:embed="rId5"/>
          <a:stretch>
            <a:fillRect/>
          </a:stretch>
        </p:blipFill>
        <p:spPr>
          <a:xfrm>
            <a:off x="2215451" y="2232820"/>
            <a:ext cx="4619344" cy="35541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016116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3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74479" y="628837"/>
            <a:ext cx="7886700" cy="4351338"/>
          </a:xfrm>
        </p:spPr>
        <p:txBody>
          <a:bodyPr>
            <a:normAutofit/>
          </a:bodyPr>
          <a:lstStyle/>
          <a:p>
            <a:pPr>
              <a:buFont typeface="Wingdings" panose="05000000000000000000" pitchFamily="2" charset="2"/>
              <a:buChar char="ü"/>
            </a:pPr>
            <a:r>
              <a:rPr lang="en-US" sz="2400" dirty="0" smtClean="0">
                <a:latin typeface="Garamond" panose="02020404030301010803" pitchFamily="18" charset="0"/>
              </a:rPr>
              <a:t>Now try to fill in the transfer request.</a:t>
            </a:r>
            <a:endParaRPr lang="en-US" sz="2400" dirty="0">
              <a:latin typeface="Garamond" panose="02020404030301010803" pitchFamily="18" charset="0"/>
            </a:endParaRPr>
          </a:p>
        </p:txBody>
      </p:sp>
      <p:pic>
        <p:nvPicPr>
          <p:cNvPr id="4" name="Imagen 3"/>
          <p:cNvPicPr>
            <a:picLocks noChangeAspect="1"/>
          </p:cNvPicPr>
          <p:nvPr/>
        </p:nvPicPr>
        <p:blipFill>
          <a:blip r:embed="rId2"/>
          <a:stretch>
            <a:fillRect/>
          </a:stretch>
        </p:blipFill>
        <p:spPr>
          <a:xfrm>
            <a:off x="2554941" y="1072965"/>
            <a:ext cx="4122364" cy="5289918"/>
          </a:xfrm>
          <a:prstGeom prst="rect">
            <a:avLst/>
          </a:prstGeom>
        </p:spPr>
      </p:pic>
      <p:sp>
        <p:nvSpPr>
          <p:cNvPr id="5"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12470920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57300" y="2188691"/>
            <a:ext cx="6044453" cy="4351338"/>
          </a:xfrm>
        </p:spPr>
        <p:txBody>
          <a:bodyPr/>
          <a:lstStyle/>
          <a:p>
            <a:pPr marL="0" indent="0">
              <a:buNone/>
            </a:pPr>
            <a:r>
              <a:rPr lang="en-US" sz="2400" dirty="0" smtClean="0">
                <a:latin typeface="Garamond" panose="02020404030301010803" pitchFamily="18" charset="0"/>
              </a:rPr>
              <a:t>Comparative and superlative forms: Video.</a:t>
            </a:r>
          </a:p>
          <a:p>
            <a:pPr>
              <a:buClr>
                <a:schemeClr val="accent1">
                  <a:lumMod val="50000"/>
                </a:schemeClr>
              </a:buClr>
              <a:buSzPct val="130000"/>
            </a:pPr>
            <a:r>
              <a:rPr lang="en-US" sz="1800" dirty="0">
                <a:latin typeface="Arial" panose="020B0604020202020204" pitchFamily="34" charset="0"/>
                <a:cs typeface="Arial" panose="020B0604020202020204" pitchFamily="34" charset="0"/>
                <a:hlinkClick r:id="rId2"/>
              </a:rPr>
              <a:t>http://www.real-english.com/reo/39/unit39.asp</a:t>
            </a:r>
            <a:r>
              <a:rPr lang="en-US" sz="1800" dirty="0" smtClean="0">
                <a:latin typeface="Arial" panose="020B0604020202020204" pitchFamily="34" charset="0"/>
                <a:cs typeface="Arial" panose="020B0604020202020204" pitchFamily="34" charset="0"/>
                <a:hlinkClick r:id="rId2"/>
              </a:rPr>
              <a:t>#</a:t>
            </a:r>
            <a:endParaRPr lang="en-US" sz="1800" dirty="0" smtClean="0">
              <a:latin typeface="Arial" panose="020B0604020202020204" pitchFamily="34" charset="0"/>
              <a:cs typeface="Arial" panose="020B0604020202020204" pitchFamily="34" charset="0"/>
            </a:endParaRPr>
          </a:p>
          <a:p>
            <a:pPr marL="0" indent="0">
              <a:buNone/>
            </a:pPr>
            <a:endParaRPr lang="en-US" dirty="0"/>
          </a:p>
        </p:txBody>
      </p:sp>
      <p:sp>
        <p:nvSpPr>
          <p:cNvPr id="4" name="Rectángulo 3"/>
          <p:cNvSpPr/>
          <p:nvPr/>
        </p:nvSpPr>
        <p:spPr>
          <a:xfrm>
            <a:off x="1514162" y="762359"/>
            <a:ext cx="2000869"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3200" b="1" smtClean="0">
                <a:ln/>
                <a:solidFill>
                  <a:schemeClr val="accent3">
                    <a:lumMod val="20000"/>
                    <a:lumOff val="80000"/>
                  </a:schemeClr>
                </a:solidFill>
                <a:latin typeface="Andalus" panose="02020603050405020304" pitchFamily="18" charset="-78"/>
                <a:cs typeface="Andalus" panose="02020603050405020304" pitchFamily="18" charset="-78"/>
              </a:rPr>
              <a:t>Listening 2</a:t>
            </a:r>
            <a:endParaRPr lang="en-US" sz="3200" b="1" cap="none" spc="0">
              <a:ln/>
              <a:solidFill>
                <a:schemeClr val="accent3">
                  <a:lumMod val="20000"/>
                  <a:lumOff val="80000"/>
                </a:schemeClr>
              </a:solidFill>
              <a:effectLst/>
              <a:latin typeface="Andalus" panose="02020603050405020304" pitchFamily="18" charset="-78"/>
              <a:cs typeface="Andalus" panose="02020603050405020304" pitchFamily="18" charset="-78"/>
            </a:endParaRPr>
          </a:p>
        </p:txBody>
      </p:sp>
      <p:pic>
        <p:nvPicPr>
          <p:cNvPr id="3074" name="Picture 2" descr="https://lidibre.files.wordpress.com/2011/08/irregular-adjectives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6" y="3378241"/>
            <a:ext cx="3840069" cy="25600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14439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30306" y="790200"/>
            <a:ext cx="8431306" cy="5745069"/>
          </a:xfrm>
        </p:spPr>
        <p:txBody>
          <a:bodyPr>
            <a:noAutofit/>
          </a:bodyPr>
          <a:lstStyle/>
          <a:p>
            <a:pPr algn="just">
              <a:buFont typeface="Wingdings" panose="05000000000000000000" pitchFamily="2" charset="2"/>
              <a:buChar char="ü"/>
            </a:pPr>
            <a:r>
              <a:rPr lang="en-US" sz="2000" dirty="0" smtClean="0"/>
              <a:t>Listen to four people describing the effects of new technology on their work. Match each person to his / her job.  </a:t>
            </a:r>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marL="0" indent="0" algn="just">
              <a:buNone/>
            </a:pPr>
            <a:r>
              <a:rPr lang="en-US" sz="2000" dirty="0" smtClean="0"/>
              <a:t>      </a:t>
            </a:r>
          </a:p>
          <a:p>
            <a:pPr marL="0" indent="0" algn="just">
              <a:buNone/>
            </a:pPr>
            <a:r>
              <a:rPr lang="en-US" sz="2000" dirty="0" smtClean="0"/>
              <a:t> </a:t>
            </a:r>
          </a:p>
          <a:p>
            <a:pPr marL="0" indent="0" algn="just">
              <a:buNone/>
            </a:pPr>
            <a:endParaRPr lang="en-US" sz="2000" dirty="0"/>
          </a:p>
          <a:p>
            <a:pPr marL="0" indent="0" algn="just">
              <a:buNone/>
            </a:pPr>
            <a:endParaRPr lang="en-US" sz="2000" dirty="0" smtClean="0"/>
          </a:p>
          <a:p>
            <a:pPr marL="0" indent="0" algn="just">
              <a:buNone/>
            </a:pPr>
            <a:r>
              <a:rPr lang="en-US" sz="2000" dirty="0" smtClean="0"/>
              <a:t>                1                                   2                               3                                   4 </a:t>
            </a:r>
          </a:p>
          <a:p>
            <a:pPr marL="0" indent="0" algn="just">
              <a:buNone/>
            </a:pPr>
            <a:endParaRPr lang="en-US" sz="2000" dirty="0"/>
          </a:p>
          <a:p>
            <a:pPr marL="0" indent="0" algn="just">
              <a:buNone/>
            </a:pPr>
            <a:r>
              <a:rPr lang="en-US" sz="2000" dirty="0" smtClean="0"/>
              <a:t>a. Shop owner ……          b. Doctor …….          c. Musician …….          d. Teacher…....	                                                      </a:t>
            </a:r>
            <a:endParaRPr lang="en-US" sz="2000" dirty="0"/>
          </a:p>
        </p:txBody>
      </p:sp>
      <p:pic>
        <p:nvPicPr>
          <p:cNvPr id="4" name="Imagen 3"/>
          <p:cNvPicPr>
            <a:picLocks noChangeAspect="1"/>
          </p:cNvPicPr>
          <p:nvPr/>
        </p:nvPicPr>
        <p:blipFill>
          <a:blip r:embed="rId10"/>
          <a:stretch>
            <a:fillRect/>
          </a:stretch>
        </p:blipFill>
        <p:spPr>
          <a:xfrm>
            <a:off x="539396" y="2454987"/>
            <a:ext cx="2033124" cy="1621458"/>
          </a:xfrm>
          <a:prstGeom prst="rect">
            <a:avLst/>
          </a:prstGeom>
        </p:spPr>
      </p:pic>
      <p:pic>
        <p:nvPicPr>
          <p:cNvPr id="5" name="Imagen 4"/>
          <p:cNvPicPr>
            <a:picLocks noChangeAspect="1"/>
          </p:cNvPicPr>
          <p:nvPr/>
        </p:nvPicPr>
        <p:blipFill>
          <a:blip r:embed="rId11"/>
          <a:stretch>
            <a:fillRect/>
          </a:stretch>
        </p:blipFill>
        <p:spPr>
          <a:xfrm>
            <a:off x="4759705" y="2418216"/>
            <a:ext cx="1625973" cy="1695000"/>
          </a:xfrm>
          <a:prstGeom prst="rect">
            <a:avLst/>
          </a:prstGeom>
        </p:spPr>
      </p:pic>
      <p:pic>
        <p:nvPicPr>
          <p:cNvPr id="6" name="Imagen 5"/>
          <p:cNvPicPr>
            <a:picLocks noChangeAspect="1"/>
          </p:cNvPicPr>
          <p:nvPr/>
        </p:nvPicPr>
        <p:blipFill>
          <a:blip r:embed="rId12"/>
          <a:stretch>
            <a:fillRect/>
          </a:stretch>
        </p:blipFill>
        <p:spPr>
          <a:xfrm>
            <a:off x="3050827" y="2304801"/>
            <a:ext cx="1303243" cy="1845186"/>
          </a:xfrm>
          <a:prstGeom prst="rect">
            <a:avLst/>
          </a:prstGeom>
        </p:spPr>
      </p:pic>
      <p:pic>
        <p:nvPicPr>
          <p:cNvPr id="7" name="Imagen 6"/>
          <p:cNvPicPr>
            <a:picLocks noChangeAspect="1"/>
          </p:cNvPicPr>
          <p:nvPr/>
        </p:nvPicPr>
        <p:blipFill>
          <a:blip r:embed="rId13"/>
          <a:stretch>
            <a:fillRect/>
          </a:stretch>
        </p:blipFill>
        <p:spPr>
          <a:xfrm>
            <a:off x="6941487" y="2513063"/>
            <a:ext cx="1364316" cy="1729034"/>
          </a:xfrm>
          <a:prstGeom prst="rect">
            <a:avLst/>
          </a:prstGeom>
        </p:spPr>
      </p:pic>
      <p:pic>
        <p:nvPicPr>
          <p:cNvPr id="8" name="02 - szаm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327778" y="1562813"/>
            <a:ext cx="456360" cy="456360"/>
          </a:xfrm>
          <a:prstGeom prst="rect">
            <a:avLst/>
          </a:prstGeom>
          <a:solidFill>
            <a:schemeClr val="accent1"/>
          </a:solidFill>
        </p:spPr>
      </p:pic>
      <p:pic>
        <p:nvPicPr>
          <p:cNvPr id="9" name="03 - szаm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590991" y="1526113"/>
            <a:ext cx="493060" cy="493060"/>
          </a:xfrm>
          <a:prstGeom prst="rect">
            <a:avLst/>
          </a:prstGeom>
          <a:solidFill>
            <a:schemeClr val="accent1"/>
          </a:solidFill>
        </p:spPr>
      </p:pic>
      <p:pic>
        <p:nvPicPr>
          <p:cNvPr id="10" name="04 - szаm  4">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5344511" y="1544463"/>
            <a:ext cx="456360" cy="456360"/>
          </a:xfrm>
          <a:prstGeom prst="rect">
            <a:avLst/>
          </a:prstGeom>
          <a:solidFill>
            <a:schemeClr val="accent1"/>
          </a:solidFill>
        </p:spPr>
      </p:pic>
      <p:pic>
        <p:nvPicPr>
          <p:cNvPr id="11" name="05 - szаm  5">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7385064" y="1562813"/>
            <a:ext cx="477161" cy="477161"/>
          </a:xfrm>
          <a:prstGeom prst="rect">
            <a:avLst/>
          </a:prstGeom>
          <a:solidFill>
            <a:schemeClr val="accent1"/>
          </a:solidFill>
        </p:spPr>
      </p:pic>
      <p:sp>
        <p:nvSpPr>
          <p:cNvPr id="12" name="Rectángulo 11"/>
          <p:cNvSpPr/>
          <p:nvPr/>
        </p:nvSpPr>
        <p:spPr>
          <a:xfrm>
            <a:off x="571651" y="111296"/>
            <a:ext cx="2000869"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3200" b="1" dirty="0" smtClean="0">
                <a:ln/>
                <a:solidFill>
                  <a:schemeClr val="accent3">
                    <a:lumMod val="20000"/>
                    <a:lumOff val="80000"/>
                  </a:schemeClr>
                </a:solidFill>
                <a:latin typeface="Andalus" panose="02020603050405020304" pitchFamily="18" charset="-78"/>
                <a:cs typeface="Andalus" panose="02020603050405020304" pitchFamily="18" charset="-78"/>
              </a:rPr>
              <a:t>Listening 3</a:t>
            </a:r>
            <a:endParaRPr lang="en-US" sz="3200" b="1" cap="none" spc="0" dirty="0">
              <a:ln/>
              <a:solidFill>
                <a:schemeClr val="accent3">
                  <a:lumMod val="20000"/>
                  <a:lumOff val="80000"/>
                </a:schemeClr>
              </a:solidFill>
              <a:effectLst/>
              <a:latin typeface="Andalus" panose="02020603050405020304" pitchFamily="18" charset="-78"/>
              <a:cs typeface="Andalus" panose="02020603050405020304" pitchFamily="18" charset="-78"/>
            </a:endParaRPr>
          </a:p>
        </p:txBody>
      </p:sp>
      <p:sp>
        <p:nvSpPr>
          <p:cNvPr id="13"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41630724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9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1350"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622" fill="hold"/>
                                        <p:tgtEl>
                                          <p:spTgt spid="10"/>
                                        </p:tgtEl>
                                      </p:cBhvr>
                                    </p:cmd>
                                  </p:childTnLst>
                                </p:cTn>
                              </p:par>
                            </p:childTnLst>
                          </p:cTn>
                        </p:par>
                      </p:childTnLst>
                    </p:cTn>
                  </p:par>
                </p:childTnLst>
              </p:cTn>
              <p:nextCondLst>
                <p:cond evt="onClick" delay="0">
                  <p:tgtEl>
                    <p:spTgt spid="10"/>
                  </p:tgtEl>
                </p:cond>
              </p:nextCondLst>
            </p:seq>
            <p:audio>
              <p:cMediaNode vol="80000">
                <p:cTn id="19" fill="hold" display="0">
                  <p:stCondLst>
                    <p:cond delay="indefinite"/>
                  </p:stCondLst>
                  <p:endCondLst>
                    <p:cond evt="onStopAudio" delay="0">
                      <p:tgtEl>
                        <p:sldTgt/>
                      </p:tgtEl>
                    </p:cond>
                  </p:endCondLst>
                </p:cTn>
                <p:tgtEl>
                  <p:spTgt spid="10"/>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5426" fill="hold"/>
                                        <p:tgtEl>
                                          <p:spTgt spid="11"/>
                                        </p:tgtEl>
                                      </p:cBhvr>
                                    </p:cmd>
                                  </p:childTnLst>
                                </p:cTn>
                              </p:par>
                            </p:childTnLst>
                          </p:cTn>
                        </p:par>
                      </p:childTnLst>
                    </p:cTn>
                  </p:par>
                </p:childTnLst>
              </p:cTn>
              <p:nextCondLst>
                <p:cond evt="onClick" delay="0">
                  <p:tgtEl>
                    <p:spTgt spid="11"/>
                  </p:tgtEl>
                </p:cond>
              </p:nextCondLst>
            </p:seq>
            <p:audio>
              <p:cMediaNode vol="80000">
                <p:cTn id="25"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2047" y="507813"/>
            <a:ext cx="8615048" cy="6027458"/>
          </a:xfrm>
        </p:spPr>
        <p:txBody>
          <a:bodyPr>
            <a:normAutofit lnSpcReduction="10000"/>
          </a:bodyPr>
          <a:lstStyle/>
          <a:p>
            <a:pPr algn="just">
              <a:buFont typeface="Wingdings" panose="05000000000000000000" pitchFamily="2" charset="2"/>
              <a:buChar char="ü"/>
            </a:pPr>
            <a:r>
              <a:rPr lang="en-US" sz="2000" dirty="0" smtClean="0"/>
              <a:t>Listen to the four people again and complete with the phrases below each blank. </a:t>
            </a:r>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algn="just">
              <a:buFont typeface="Wingdings" panose="05000000000000000000" pitchFamily="2" charset="2"/>
              <a:buChar char="ü"/>
            </a:pPr>
            <a:endParaRPr lang="en-US" sz="2000" dirty="0" smtClean="0"/>
          </a:p>
          <a:p>
            <a:pPr algn="just">
              <a:buFont typeface="Wingdings" panose="05000000000000000000" pitchFamily="2" charset="2"/>
              <a:buChar char="ü"/>
            </a:pPr>
            <a:endParaRPr lang="en-US" sz="2000" dirty="0"/>
          </a:p>
          <a:p>
            <a:pPr marL="0" indent="0" algn="ctr">
              <a:buNone/>
            </a:pPr>
            <a:r>
              <a:rPr lang="en-US" sz="2000" dirty="0" smtClean="0"/>
              <a:t>a. more realistic        b. much faster          c. safer          d. much worse</a:t>
            </a:r>
            <a:endParaRPr lang="en-US" sz="2000" dirty="0"/>
          </a:p>
        </p:txBody>
      </p:sp>
      <p:pic>
        <p:nvPicPr>
          <p:cNvPr id="4" name="Imagen 3"/>
          <p:cNvPicPr>
            <a:picLocks noChangeAspect="1"/>
          </p:cNvPicPr>
          <p:nvPr/>
        </p:nvPicPr>
        <p:blipFill>
          <a:blip r:embed="rId10"/>
          <a:stretch>
            <a:fillRect/>
          </a:stretch>
        </p:blipFill>
        <p:spPr>
          <a:xfrm>
            <a:off x="584633" y="1732931"/>
            <a:ext cx="3731559" cy="392292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Imagen 5"/>
          <p:cNvPicPr>
            <a:picLocks noChangeAspect="1"/>
          </p:cNvPicPr>
          <p:nvPr/>
        </p:nvPicPr>
        <p:blipFill>
          <a:blip r:embed="rId11"/>
          <a:stretch>
            <a:fillRect/>
          </a:stretch>
        </p:blipFill>
        <p:spPr>
          <a:xfrm>
            <a:off x="4702900" y="1706037"/>
            <a:ext cx="3767486" cy="30287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02 - szаm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233649" y="1051826"/>
            <a:ext cx="456360" cy="456360"/>
          </a:xfrm>
          <a:prstGeom prst="rect">
            <a:avLst/>
          </a:prstGeom>
          <a:solidFill>
            <a:schemeClr val="accent1"/>
          </a:solidFill>
        </p:spPr>
      </p:pic>
      <p:pic>
        <p:nvPicPr>
          <p:cNvPr id="8" name="03 - szаm  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2999320" y="1051826"/>
            <a:ext cx="493060" cy="493060"/>
          </a:xfrm>
          <a:prstGeom prst="rect">
            <a:avLst/>
          </a:prstGeom>
          <a:solidFill>
            <a:schemeClr val="accent1"/>
          </a:solidFill>
        </p:spPr>
      </p:pic>
      <p:pic>
        <p:nvPicPr>
          <p:cNvPr id="9" name="04 - szаm  4">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5183146" y="1070176"/>
            <a:ext cx="456360" cy="456360"/>
          </a:xfrm>
          <a:prstGeom prst="rect">
            <a:avLst/>
          </a:prstGeom>
          <a:solidFill>
            <a:schemeClr val="accent1"/>
          </a:solidFill>
        </p:spPr>
      </p:pic>
      <p:pic>
        <p:nvPicPr>
          <p:cNvPr id="10" name="05 - szаm  5">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7009720" y="1067725"/>
            <a:ext cx="477161" cy="477161"/>
          </a:xfrm>
          <a:prstGeom prst="rect">
            <a:avLst/>
          </a:prstGeom>
          <a:solidFill>
            <a:schemeClr val="accent1"/>
          </a:solidFill>
        </p:spPr>
      </p:pic>
      <p:sp>
        <p:nvSpPr>
          <p:cNvPr id="11"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666854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9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1350"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622"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5426" fill="hold"/>
                                        <p:tgtEl>
                                          <p:spTgt spid="10"/>
                                        </p:tgtEl>
                                      </p:cBhvr>
                                    </p:cmd>
                                  </p:childTnLst>
                                </p:cTn>
                              </p:par>
                            </p:childTnLst>
                          </p:cTn>
                        </p:par>
                      </p:childTnLst>
                    </p:cTn>
                  </p:par>
                </p:childTnLst>
              </p:cTn>
              <p:nextCondLst>
                <p:cond evt="onClick" delay="0">
                  <p:tgtEl>
                    <p:spTgt spid="10"/>
                  </p:tgtEl>
                </p:cond>
              </p:nextCondLst>
            </p:seq>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itiosturisticos.com/wp-content/uploads/2012/01/Vista-de-la-ciudad-de-Nueva-York.jp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661" y="591670"/>
            <a:ext cx="8837571" cy="59436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263644" y="582706"/>
            <a:ext cx="8740588" cy="5567083"/>
          </a:xfrm>
        </p:spPr>
        <p:txBody>
          <a:bodyPr>
            <a:noAutofit/>
          </a:bodyPr>
          <a:lstStyle/>
          <a:p>
            <a:pPr marL="514350" indent="-339725" algn="just">
              <a:buAutoNum type="arabicParenR"/>
            </a:pPr>
            <a:r>
              <a:rPr lang="en-US" sz="1300" dirty="0" smtClean="0">
                <a:latin typeface="Andalus" panose="02020603050405020304" pitchFamily="18" charset="-78"/>
                <a:cs typeface="Andalus" panose="02020603050405020304" pitchFamily="18" charset="-78"/>
              </a:rPr>
              <a:t>In which city is the Statue of Liberty?</a:t>
            </a:r>
          </a:p>
          <a:p>
            <a:pPr marL="538163" indent="0" algn="just">
              <a:buNone/>
            </a:pPr>
            <a:r>
              <a:rPr lang="en-US" sz="1300" dirty="0" smtClean="0">
                <a:latin typeface="Andalus" panose="02020603050405020304" pitchFamily="18" charset="-78"/>
                <a:cs typeface="Andalus" panose="02020603050405020304" pitchFamily="18" charset="-78"/>
              </a:rPr>
              <a:t>a. In Los Angeles.     b,. In Washington D.C.     c. In New York City.     d. In San Francisco.</a:t>
            </a:r>
          </a:p>
          <a:p>
            <a:pPr marL="342900" indent="-342900" algn="just">
              <a:buAutoNum type="alphaLcPeriod"/>
            </a:pPr>
            <a:endParaRPr lang="en-US" sz="1300" dirty="0">
              <a:latin typeface="Andalus" panose="02020603050405020304" pitchFamily="18" charset="-78"/>
              <a:cs typeface="Andalus" panose="02020603050405020304" pitchFamily="18" charset="-78"/>
            </a:endParaRPr>
          </a:p>
          <a:p>
            <a:pPr marL="174625" indent="0" algn="just">
              <a:buNone/>
            </a:pPr>
            <a:r>
              <a:rPr lang="en-US" sz="1300" dirty="0" smtClean="0">
                <a:latin typeface="Andalus" panose="02020603050405020304" pitchFamily="18" charset="-78"/>
                <a:cs typeface="Andalus" panose="02020603050405020304" pitchFamily="18" charset="-78"/>
              </a:rPr>
              <a:t>2)    Fill in the blanks.</a:t>
            </a:r>
          </a:p>
          <a:p>
            <a:pPr marL="444500" indent="0" algn="just">
              <a:buNone/>
              <a:tabLst>
                <a:tab pos="444500" algn="l"/>
              </a:tabLst>
            </a:pPr>
            <a:r>
              <a:rPr lang="en-US" sz="1300" dirty="0" smtClean="0">
                <a:latin typeface="Andalus" panose="02020603050405020304" pitchFamily="18" charset="-78"/>
                <a:cs typeface="Andalus" panose="02020603050405020304" pitchFamily="18" charset="-78"/>
              </a:rPr>
              <a:t>The Statue of Liberty is one of the most recognizable ……………  of the United States, representing …………… and …………… from …………… people all around the world. The Statue of Liberty was for decades often the first …………… of the United states for millions of ……………arriving after ocean voyages from …………… .</a:t>
            </a:r>
          </a:p>
          <a:p>
            <a:pPr marL="444500" indent="0" algn="just">
              <a:buNone/>
              <a:tabLst>
                <a:tab pos="444500" algn="l"/>
              </a:tabLst>
            </a:pPr>
            <a:endParaRPr lang="en-US" sz="1300" dirty="0">
              <a:latin typeface="Andalus" panose="02020603050405020304" pitchFamily="18" charset="-78"/>
              <a:cs typeface="Andalus" panose="02020603050405020304" pitchFamily="18" charset="-78"/>
            </a:endParaRPr>
          </a:p>
          <a:p>
            <a:pPr marL="174625" indent="0" algn="just">
              <a:buNone/>
            </a:pPr>
            <a:r>
              <a:rPr lang="en-US" sz="1300" dirty="0" smtClean="0">
                <a:latin typeface="Andalus" panose="02020603050405020304" pitchFamily="18" charset="-78"/>
                <a:cs typeface="Andalus" panose="02020603050405020304" pitchFamily="18" charset="-78"/>
              </a:rPr>
              <a:t>3)     When was the Statue of Liberty  dedicated? What was the occasion?</a:t>
            </a:r>
          </a:p>
          <a:p>
            <a:pPr marL="538163" indent="0" algn="just">
              <a:buNone/>
            </a:pPr>
            <a:r>
              <a:rPr lang="en-US" sz="1300" dirty="0" smtClean="0">
                <a:latin typeface="Andalus" panose="02020603050405020304" pitchFamily="18" charset="-78"/>
                <a:cs typeface="Andalus" panose="02020603050405020304" pitchFamily="18" charset="-78"/>
              </a:rPr>
              <a:t>The statue of Liberty was dedicated on ……………………. to commemorate the ……………….. of the founding of the United States.</a:t>
            </a:r>
          </a:p>
          <a:p>
            <a:pPr marL="0" indent="0" algn="just">
              <a:buNone/>
            </a:pPr>
            <a:endParaRPr lang="en-US" sz="1300" dirty="0">
              <a:latin typeface="Andalus" panose="02020603050405020304" pitchFamily="18" charset="-78"/>
              <a:cs typeface="Andalus" panose="02020603050405020304" pitchFamily="18" charset="-78"/>
            </a:endParaRPr>
          </a:p>
          <a:p>
            <a:pPr marL="174625" indent="0" algn="just">
              <a:buNone/>
            </a:pPr>
            <a:r>
              <a:rPr lang="en-US" sz="1300" dirty="0" smtClean="0">
                <a:latin typeface="Andalus" panose="02020603050405020304" pitchFamily="18" charset="-78"/>
                <a:cs typeface="Andalus" panose="02020603050405020304" pitchFamily="18" charset="-78"/>
              </a:rPr>
              <a:t>4)    Which country gave the Statue of Liberty as a gift / present?          a. England.     b. Germany.     c. France.     d. Italy.</a:t>
            </a:r>
          </a:p>
          <a:p>
            <a:pPr marL="174625" indent="0" algn="just">
              <a:buNone/>
            </a:pPr>
            <a:endParaRPr lang="en-US" sz="1300" dirty="0" smtClean="0">
              <a:latin typeface="Andalus" panose="02020603050405020304" pitchFamily="18" charset="-78"/>
              <a:cs typeface="Andalus" panose="02020603050405020304" pitchFamily="18" charset="-78"/>
            </a:endParaRPr>
          </a:p>
          <a:p>
            <a:pPr marL="174625" indent="0" algn="just">
              <a:buNone/>
            </a:pPr>
            <a:r>
              <a:rPr lang="en-US" sz="1300" dirty="0" smtClean="0">
                <a:latin typeface="Andalus" panose="02020603050405020304" pitchFamily="18" charset="-78"/>
                <a:cs typeface="Andalus" panose="02020603050405020304" pitchFamily="18" charset="-78"/>
              </a:rPr>
              <a:t>5)    Choose the correct answers.</a:t>
            </a:r>
          </a:p>
          <a:p>
            <a:pPr marL="444500" indent="0" algn="just">
              <a:buNone/>
            </a:pPr>
            <a:r>
              <a:rPr lang="en-US" sz="1300" dirty="0" err="1" smtClean="0">
                <a:latin typeface="Andalus" panose="02020603050405020304" pitchFamily="18" charset="-78"/>
                <a:cs typeface="Andalus" panose="02020603050405020304" pitchFamily="18" charset="-78"/>
              </a:rPr>
              <a:t>Fredéric</a:t>
            </a:r>
            <a:r>
              <a:rPr lang="en-US" sz="1300" dirty="0" smtClean="0">
                <a:latin typeface="Andalus" panose="02020603050405020304" pitchFamily="18" charset="-78"/>
                <a:cs typeface="Andalus" panose="02020603050405020304" pitchFamily="18" charset="-78"/>
              </a:rPr>
              <a:t> </a:t>
            </a:r>
            <a:r>
              <a:rPr lang="en-US" sz="1300" dirty="0" err="1" smtClean="0">
                <a:latin typeface="Andalus" panose="02020603050405020304" pitchFamily="18" charset="-78"/>
                <a:cs typeface="Andalus" panose="02020603050405020304" pitchFamily="18" charset="-78"/>
              </a:rPr>
              <a:t>Auguste</a:t>
            </a:r>
            <a:r>
              <a:rPr lang="en-US" sz="1300" dirty="0" smtClean="0">
                <a:latin typeface="Andalus" panose="02020603050405020304" pitchFamily="18" charset="-78"/>
                <a:cs typeface="Andalus" panose="02020603050405020304" pitchFamily="18" charset="-78"/>
              </a:rPr>
              <a:t> Bartholdi…          a. Engineered the internal structure.      b. Sculpted the statue.</a:t>
            </a:r>
          </a:p>
          <a:p>
            <a:pPr marL="444500" indent="0" algn="just">
              <a:buNone/>
            </a:pPr>
            <a:r>
              <a:rPr lang="en-US" sz="1300" dirty="0" smtClean="0">
                <a:latin typeface="Andalus" panose="02020603050405020304" pitchFamily="18" charset="-78"/>
                <a:cs typeface="Andalus" panose="02020603050405020304" pitchFamily="18" charset="-78"/>
              </a:rPr>
              <a:t>Gustave Eiffel…                                 </a:t>
            </a:r>
            <a:r>
              <a:rPr lang="en-US" sz="1300" dirty="0">
                <a:latin typeface="Andalus" panose="02020603050405020304" pitchFamily="18" charset="-78"/>
                <a:cs typeface="Andalus" panose="02020603050405020304" pitchFamily="18" charset="-78"/>
              </a:rPr>
              <a:t>a. Engineered the internal structure.      b. Sculpted the statue</a:t>
            </a:r>
            <a:r>
              <a:rPr lang="en-US" sz="1300" dirty="0" smtClean="0">
                <a:latin typeface="Andalus" panose="02020603050405020304" pitchFamily="18" charset="-78"/>
                <a:cs typeface="Andalus" panose="02020603050405020304" pitchFamily="18" charset="-78"/>
              </a:rPr>
              <a:t>.</a:t>
            </a:r>
          </a:p>
          <a:p>
            <a:pPr marL="0" indent="0" algn="just">
              <a:buNone/>
            </a:pPr>
            <a:endParaRPr lang="en-US" sz="1300" dirty="0">
              <a:latin typeface="Andalus" panose="02020603050405020304" pitchFamily="18" charset="-78"/>
              <a:cs typeface="Andalus" panose="02020603050405020304" pitchFamily="18" charset="-78"/>
            </a:endParaRPr>
          </a:p>
          <a:p>
            <a:pPr marL="174625" indent="0" algn="just">
              <a:buNone/>
            </a:pPr>
            <a:r>
              <a:rPr lang="en-US" sz="1300" dirty="0" smtClean="0">
                <a:latin typeface="Andalus" panose="02020603050405020304" pitchFamily="18" charset="-78"/>
                <a:cs typeface="Andalus" panose="02020603050405020304" pitchFamily="18" charset="-78"/>
              </a:rPr>
              <a:t>6) How much did the Statue of Liberty cost?          a. $2,500.     b. 25,000.     c. 250,000.     2,500,000</a:t>
            </a:r>
          </a:p>
          <a:p>
            <a:pPr marL="0" indent="0" algn="just">
              <a:buNone/>
            </a:pPr>
            <a:endParaRPr lang="en-US" sz="1300" dirty="0">
              <a:latin typeface="Andalus" panose="02020603050405020304" pitchFamily="18" charset="-78"/>
              <a:cs typeface="Andalus" panose="02020603050405020304" pitchFamily="18" charset="-78"/>
            </a:endParaRPr>
          </a:p>
          <a:p>
            <a:pPr marL="174625" indent="0" algn="just">
              <a:buNone/>
            </a:pPr>
            <a:r>
              <a:rPr lang="en-US" sz="1300" dirty="0" smtClean="0">
                <a:latin typeface="Andalus" panose="02020603050405020304" pitchFamily="18" charset="-78"/>
                <a:cs typeface="Andalus" panose="02020603050405020304" pitchFamily="18" charset="-78"/>
              </a:rPr>
              <a:t>7) Which means of transport do you have to take to see the Statue of Liberty?           a. A bus.     b. A ferry.     c. A plane.</a:t>
            </a:r>
          </a:p>
          <a:p>
            <a:pPr marL="342900" indent="-342900" algn="just">
              <a:buAutoNum type="alphaLcPeriod"/>
            </a:pPr>
            <a:endParaRPr lang="en-US" sz="1300" dirty="0">
              <a:latin typeface="Andalus" panose="02020603050405020304" pitchFamily="18" charset="-78"/>
              <a:cs typeface="Andalus" panose="02020603050405020304" pitchFamily="18" charset="-78"/>
            </a:endParaRPr>
          </a:p>
          <a:p>
            <a:pPr marL="342900" indent="-342900" algn="just">
              <a:buAutoNum type="alphaLcPeriod"/>
            </a:pPr>
            <a:endParaRPr lang="en-US" sz="1300" dirty="0">
              <a:latin typeface="Andalus" panose="02020603050405020304" pitchFamily="18" charset="-78"/>
              <a:cs typeface="Andalus" panose="02020603050405020304" pitchFamily="18" charset="-78"/>
            </a:endParaRPr>
          </a:p>
        </p:txBody>
      </p:sp>
      <p:pic>
        <p:nvPicPr>
          <p:cNvPr id="5" name="New York City's Statue of Liberty - 2 Minute Tou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7897906" y="376518"/>
            <a:ext cx="412376" cy="412376"/>
          </a:xfrm>
          <a:prstGeom prst="rect">
            <a:avLst/>
          </a:prstGeom>
        </p:spPr>
      </p:pic>
      <p:sp>
        <p:nvSpPr>
          <p:cNvPr id="7" name="Rectángulo 6"/>
          <p:cNvSpPr/>
          <p:nvPr/>
        </p:nvSpPr>
        <p:spPr>
          <a:xfrm>
            <a:off x="3846325" y="114907"/>
            <a:ext cx="1771639"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2800" b="1" dirty="0" smtClean="0">
                <a:ln/>
                <a:solidFill>
                  <a:schemeClr val="accent3">
                    <a:lumMod val="20000"/>
                    <a:lumOff val="80000"/>
                  </a:schemeClr>
                </a:solidFill>
                <a:latin typeface="Andalus" panose="02020603050405020304" pitchFamily="18" charset="-78"/>
                <a:cs typeface="Andalus" panose="02020603050405020304" pitchFamily="18" charset="-78"/>
              </a:rPr>
              <a:t>Listening 4</a:t>
            </a:r>
            <a:endParaRPr lang="en-US" sz="2800" b="1" cap="none" spc="0" dirty="0">
              <a:ln/>
              <a:solidFill>
                <a:schemeClr val="accent3">
                  <a:lumMod val="20000"/>
                  <a:lumOff val="80000"/>
                </a:schemeClr>
              </a:solidFill>
              <a:effectLst/>
              <a:latin typeface="Andalus" panose="02020603050405020304" pitchFamily="18" charset="-78"/>
              <a:cs typeface="Andalus" panose="02020603050405020304" pitchFamily="18" charset="-78"/>
            </a:endParaRPr>
          </a:p>
        </p:txBody>
      </p:sp>
      <p:sp>
        <p:nvSpPr>
          <p:cNvPr id="8"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825777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2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http://sitiosturisticos.com/wp-content/uploads/2012/01/Vista-de-la-ciudad-de-Nueva-York.jp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0759" y="678283"/>
            <a:ext cx="8524896" cy="5661064"/>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p:cNvSpPr txBox="1">
            <a:spLocks/>
          </p:cNvSpPr>
          <p:nvPr/>
        </p:nvSpPr>
        <p:spPr>
          <a:xfrm>
            <a:off x="191620" y="678283"/>
            <a:ext cx="8360709" cy="5567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indent="0" algn="just">
              <a:buNone/>
            </a:pPr>
            <a:r>
              <a:rPr lang="en-US" sz="1400" dirty="0" smtClean="0">
                <a:latin typeface="Andalus" panose="02020603050405020304" pitchFamily="18" charset="-78"/>
                <a:cs typeface="Andalus" panose="02020603050405020304" pitchFamily="18" charset="-78"/>
              </a:rPr>
              <a:t>8)   Complete the following description of the Statue of Liberty?</a:t>
            </a:r>
          </a:p>
          <a:p>
            <a:pPr marL="444500" indent="0" algn="just">
              <a:buNone/>
            </a:pPr>
            <a:r>
              <a:rPr lang="en-US" sz="1400" dirty="0">
                <a:latin typeface="Andalus" panose="02020603050405020304" pitchFamily="18" charset="-78"/>
                <a:cs typeface="Andalus" panose="02020603050405020304" pitchFamily="18" charset="-78"/>
              </a:rPr>
              <a:t>The statue is of </a:t>
            </a:r>
            <a:r>
              <a:rPr lang="en-US" sz="1400" dirty="0" smtClean="0">
                <a:latin typeface="Andalus" panose="02020603050405020304" pitchFamily="18" charset="-78"/>
                <a:cs typeface="Andalus" panose="02020603050405020304" pitchFamily="18" charset="-78"/>
              </a:rPr>
              <a:t>a ……………</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figure </a:t>
            </a:r>
            <a:r>
              <a:rPr lang="en-US" sz="1400" dirty="0">
                <a:latin typeface="Andalus" panose="02020603050405020304" pitchFamily="18" charset="-78"/>
                <a:cs typeface="Andalus" panose="02020603050405020304" pitchFamily="18" charset="-78"/>
              </a:rPr>
              <a:t>standing upright, dressed in a </a:t>
            </a:r>
            <a:r>
              <a:rPr lang="en-US" sz="1400" dirty="0" smtClean="0">
                <a:latin typeface="Andalus" panose="02020603050405020304" pitchFamily="18" charset="-78"/>
                <a:cs typeface="Andalus" panose="02020603050405020304" pitchFamily="18" charset="-78"/>
              </a:rPr>
              <a:t>……………</a:t>
            </a:r>
            <a:r>
              <a:rPr lang="en-US" sz="1400" dirty="0">
                <a:latin typeface="Andalus" panose="02020603050405020304" pitchFamily="18" charset="-78"/>
                <a:cs typeface="Andalus" panose="02020603050405020304" pitchFamily="18" charset="-78"/>
              </a:rPr>
              <a:t> with </a:t>
            </a:r>
            <a:r>
              <a:rPr lang="en-US" sz="1400" dirty="0" smtClean="0">
                <a:latin typeface="Andalus" panose="02020603050405020304" pitchFamily="18" charset="-78"/>
                <a:cs typeface="Andalus" panose="02020603050405020304" pitchFamily="18" charset="-78"/>
              </a:rPr>
              <a:t>a ……………point </a:t>
            </a:r>
            <a:r>
              <a:rPr lang="en-US" sz="1400" dirty="0">
                <a:latin typeface="Andalus" panose="02020603050405020304" pitchFamily="18" charset="-78"/>
                <a:cs typeface="Andalus" panose="02020603050405020304" pitchFamily="18" charset="-78"/>
              </a:rPr>
              <a:t>spiked rays representing a </a:t>
            </a:r>
            <a:r>
              <a:rPr lang="en-US" sz="1400" dirty="0" smtClean="0">
                <a:latin typeface="Andalus" panose="02020603050405020304" pitchFamily="18" charset="-78"/>
                <a:cs typeface="Andalus" panose="02020603050405020304" pitchFamily="18" charset="-78"/>
              </a:rPr>
              <a:t>……………, </a:t>
            </a:r>
            <a:r>
              <a:rPr lang="en-US" sz="1400" dirty="0">
                <a:latin typeface="Andalus" panose="02020603050405020304" pitchFamily="18" charset="-78"/>
                <a:cs typeface="Andalus" panose="02020603050405020304" pitchFamily="18" charset="-78"/>
              </a:rPr>
              <a:t>holding a </a:t>
            </a:r>
            <a:r>
              <a:rPr lang="en-US" sz="1400" dirty="0" smtClean="0">
                <a:latin typeface="Andalus" panose="02020603050405020304" pitchFamily="18" charset="-78"/>
                <a:cs typeface="Andalus" panose="02020603050405020304" pitchFamily="18" charset="-78"/>
              </a:rPr>
              <a:t>stone ……………</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close </a:t>
            </a:r>
            <a:r>
              <a:rPr lang="en-US" sz="1400" dirty="0">
                <a:latin typeface="Andalus" panose="02020603050405020304" pitchFamily="18" charset="-78"/>
                <a:cs typeface="Andalus" panose="02020603050405020304" pitchFamily="18" charset="-78"/>
              </a:rPr>
              <a:t>to </a:t>
            </a:r>
            <a:r>
              <a:rPr lang="en-US" sz="1400" dirty="0" smtClean="0">
                <a:latin typeface="Andalus" panose="02020603050405020304" pitchFamily="18" charset="-78"/>
                <a:cs typeface="Andalus" panose="02020603050405020304" pitchFamily="18" charset="-78"/>
              </a:rPr>
              <a:t>her body </a:t>
            </a:r>
            <a:r>
              <a:rPr lang="en-US" sz="1400" dirty="0">
                <a:latin typeface="Andalus" panose="02020603050405020304" pitchFamily="18" charset="-78"/>
                <a:cs typeface="Andalus" panose="02020603050405020304" pitchFamily="18" charset="-78"/>
              </a:rPr>
              <a:t>in </a:t>
            </a:r>
            <a:r>
              <a:rPr lang="en-US" sz="1400" dirty="0" smtClean="0">
                <a:latin typeface="Andalus" panose="02020603050405020304" pitchFamily="18" charset="-78"/>
                <a:cs typeface="Andalus" panose="02020603050405020304" pitchFamily="18" charset="-78"/>
              </a:rPr>
              <a:t>her …………….</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hand </a:t>
            </a:r>
            <a:r>
              <a:rPr lang="en-US" sz="1400" dirty="0">
                <a:latin typeface="Andalus" panose="02020603050405020304" pitchFamily="18" charset="-78"/>
                <a:cs typeface="Andalus" panose="02020603050405020304" pitchFamily="18" charset="-78"/>
              </a:rPr>
              <a:t>and a flaming </a:t>
            </a:r>
            <a:r>
              <a:rPr lang="en-US" sz="1400" dirty="0" smtClean="0">
                <a:latin typeface="Andalus" panose="02020603050405020304" pitchFamily="18" charset="-78"/>
                <a:cs typeface="Andalus" panose="02020603050405020304" pitchFamily="18" charset="-78"/>
              </a:rPr>
              <a:t>……………</a:t>
            </a:r>
            <a:r>
              <a:rPr lang="en-US" sz="1400" dirty="0">
                <a:latin typeface="Andalus" panose="02020603050405020304" pitchFamily="18" charset="-78"/>
                <a:cs typeface="Andalus" panose="02020603050405020304" pitchFamily="18" charset="-78"/>
              </a:rPr>
              <a:t> high in </a:t>
            </a:r>
            <a:r>
              <a:rPr lang="en-US" sz="1400" dirty="0" smtClean="0">
                <a:latin typeface="Andalus" panose="02020603050405020304" pitchFamily="18" charset="-78"/>
                <a:cs typeface="Andalus" panose="02020603050405020304" pitchFamily="18" charset="-78"/>
              </a:rPr>
              <a:t>her ……………</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hand</a:t>
            </a:r>
            <a:r>
              <a:rPr lang="en-US" sz="1400" dirty="0">
                <a:latin typeface="Andalus" panose="02020603050405020304" pitchFamily="18" charset="-78"/>
                <a:cs typeface="Andalus" panose="02020603050405020304" pitchFamily="18" charset="-78"/>
              </a:rPr>
              <a:t>. The </a:t>
            </a:r>
            <a:r>
              <a:rPr lang="en-US" sz="1400" dirty="0" smtClean="0">
                <a:latin typeface="Andalus" panose="02020603050405020304" pitchFamily="18" charset="-78"/>
                <a:cs typeface="Andalus" panose="02020603050405020304" pitchFamily="18" charset="-78"/>
              </a:rPr>
              <a:t>tablet bears </a:t>
            </a:r>
            <a:r>
              <a:rPr lang="en-US" sz="1400" dirty="0">
                <a:latin typeface="Andalus" panose="02020603050405020304" pitchFamily="18" charset="-78"/>
                <a:cs typeface="Andalus" panose="02020603050405020304" pitchFamily="18" charset="-78"/>
              </a:rPr>
              <a:t>the date </a:t>
            </a:r>
            <a:r>
              <a:rPr lang="en-US" sz="1400" dirty="0" smtClean="0">
                <a:latin typeface="Andalus" panose="02020603050405020304" pitchFamily="18" charset="-78"/>
                <a:cs typeface="Andalus" panose="02020603050405020304" pitchFamily="18" charset="-78"/>
              </a:rPr>
              <a:t>……………, </a:t>
            </a:r>
            <a:r>
              <a:rPr lang="en-US" sz="1400" dirty="0">
                <a:latin typeface="Andalus" panose="02020603050405020304" pitchFamily="18" charset="-78"/>
                <a:cs typeface="Andalus" panose="02020603050405020304" pitchFamily="18" charset="-78"/>
              </a:rPr>
              <a:t>commemorating the date of the </a:t>
            </a:r>
            <a:r>
              <a:rPr lang="en-US" sz="1400" dirty="0" smtClean="0">
                <a:latin typeface="Andalus" panose="02020603050405020304" pitchFamily="18" charset="-78"/>
                <a:cs typeface="Andalus" panose="02020603050405020304" pitchFamily="18" charset="-78"/>
              </a:rPr>
              <a:t>United States ……………</a:t>
            </a:r>
            <a:r>
              <a:rPr lang="en-US" sz="1400" dirty="0">
                <a:latin typeface="Andalus" panose="02020603050405020304" pitchFamily="18" charset="-78"/>
                <a:cs typeface="Andalus" panose="02020603050405020304" pitchFamily="18" charset="-78"/>
              </a:rPr>
              <a:t> </a:t>
            </a:r>
            <a:r>
              <a:rPr lang="en-US" sz="1400" dirty="0" smtClean="0">
                <a:latin typeface="Andalus" panose="02020603050405020304" pitchFamily="18" charset="-78"/>
                <a:cs typeface="Andalus" panose="02020603050405020304" pitchFamily="18" charset="-78"/>
              </a:rPr>
              <a:t>of ……………</a:t>
            </a:r>
            <a:r>
              <a:rPr lang="en-US" sz="1400" dirty="0">
                <a:latin typeface="Andalus" panose="02020603050405020304" pitchFamily="18" charset="-78"/>
                <a:cs typeface="Andalus" panose="02020603050405020304" pitchFamily="18" charset="-78"/>
              </a:rPr>
              <a:t> .</a:t>
            </a:r>
          </a:p>
          <a:p>
            <a:pPr marL="174625" indent="0" algn="just">
              <a:buFont typeface="Arial" panose="020B0604020202020204" pitchFamily="34" charset="0"/>
              <a:buNone/>
            </a:pPr>
            <a:endParaRPr lang="en-US" sz="1400" dirty="0" smtClean="0">
              <a:latin typeface="Andalus" panose="02020603050405020304" pitchFamily="18" charset="-78"/>
              <a:cs typeface="Andalus" panose="02020603050405020304" pitchFamily="18" charset="-78"/>
            </a:endParaRPr>
          </a:p>
          <a:p>
            <a:pPr marL="174625" indent="0" algn="just">
              <a:buFont typeface="Arial" panose="020B0604020202020204" pitchFamily="34" charset="0"/>
              <a:buNone/>
            </a:pPr>
            <a:r>
              <a:rPr lang="en-US" sz="1400" dirty="0" smtClean="0">
                <a:latin typeface="Andalus" panose="02020603050405020304" pitchFamily="18" charset="-78"/>
                <a:cs typeface="Andalus" panose="02020603050405020304" pitchFamily="18" charset="-78"/>
              </a:rPr>
              <a:t>9)    What is the Statue of Liberty composed of?</a:t>
            </a:r>
          </a:p>
          <a:p>
            <a:pPr marL="444500" indent="0" algn="just">
              <a:buFont typeface="Arial" panose="020B0604020202020204" pitchFamily="34" charset="0"/>
              <a:buNone/>
              <a:tabLst>
                <a:tab pos="444500" algn="l"/>
              </a:tabLst>
            </a:pPr>
            <a:r>
              <a:rPr lang="en-US" sz="1400" dirty="0" smtClean="0">
                <a:latin typeface="Andalus" panose="02020603050405020304" pitchFamily="18" charset="-78"/>
                <a:cs typeface="Andalus" panose="02020603050405020304" pitchFamily="18" charset="-78"/>
              </a:rPr>
              <a:t>The Statue of Liberty is made of a sheeting of pure ……………  hung on a framework of  …………… with the exception of the flame of the torch, which is coated in  …………… leaf.</a:t>
            </a:r>
          </a:p>
          <a:p>
            <a:pPr marL="444500" indent="0" algn="just">
              <a:buFont typeface="Arial" panose="020B0604020202020204" pitchFamily="34" charset="0"/>
              <a:buNone/>
              <a:tabLst>
                <a:tab pos="444500" algn="l"/>
              </a:tabLst>
            </a:pPr>
            <a:endParaRPr lang="en-US" sz="1400" dirty="0" smtClean="0">
              <a:latin typeface="Andalus" panose="02020603050405020304" pitchFamily="18" charset="-78"/>
              <a:cs typeface="Andalus" panose="02020603050405020304" pitchFamily="18" charset="-78"/>
            </a:endParaRPr>
          </a:p>
          <a:p>
            <a:pPr marL="174625" indent="0" algn="just">
              <a:buFont typeface="Arial" panose="020B0604020202020204" pitchFamily="34" charset="0"/>
              <a:buNone/>
            </a:pPr>
            <a:r>
              <a:rPr lang="en-US" sz="1400" dirty="0" smtClean="0">
                <a:latin typeface="Andalus" panose="02020603050405020304" pitchFamily="18" charset="-78"/>
                <a:cs typeface="Andalus" panose="02020603050405020304" pitchFamily="18" charset="-78"/>
              </a:rPr>
              <a:t>10)   What are the characteristics of the pedestal on which the Statue of Liberty stands?</a:t>
            </a:r>
          </a:p>
          <a:p>
            <a:pPr marL="538163" indent="0" algn="just">
              <a:buFont typeface="Arial" panose="020B0604020202020204" pitchFamily="34" charset="0"/>
              <a:buNone/>
            </a:pPr>
            <a:r>
              <a:rPr lang="en-US" sz="1400" dirty="0" smtClean="0">
                <a:latin typeface="Andalus" panose="02020603050405020304" pitchFamily="18" charset="-78"/>
                <a:cs typeface="Andalus" panose="02020603050405020304" pitchFamily="18" charset="-78"/>
              </a:rPr>
              <a:t>The statue stands atop a rectangular stonework pedestal with a foundation in the shape of an irregular  ……………………. –pointed  ……………….. .</a:t>
            </a:r>
          </a:p>
          <a:p>
            <a:pPr marL="0" indent="0" algn="just">
              <a:buFont typeface="Arial" panose="020B0604020202020204" pitchFamily="34" charset="0"/>
              <a:buNone/>
            </a:pPr>
            <a:endParaRPr lang="en-US" sz="1400" dirty="0" smtClean="0">
              <a:latin typeface="Andalus" panose="02020603050405020304" pitchFamily="18" charset="-78"/>
              <a:cs typeface="Andalus" panose="02020603050405020304" pitchFamily="18" charset="-78"/>
            </a:endParaRPr>
          </a:p>
          <a:p>
            <a:pPr marL="174625" indent="0" algn="just">
              <a:buFont typeface="Arial" panose="020B0604020202020204" pitchFamily="34" charset="0"/>
              <a:buNone/>
            </a:pPr>
            <a:r>
              <a:rPr lang="en-US" sz="1400" dirty="0" smtClean="0">
                <a:latin typeface="Andalus" panose="02020603050405020304" pitchFamily="18" charset="-78"/>
                <a:cs typeface="Andalus" panose="02020603050405020304" pitchFamily="18" charset="-78"/>
              </a:rPr>
              <a:t>11)   How tall is the Statue of Liberty?          a. 151 feet 1 inch tall.   b.  151 feet 10 inch tall.   c. 153 feet 1 inch tall.     </a:t>
            </a:r>
          </a:p>
          <a:p>
            <a:pPr marL="174625" indent="0" algn="just">
              <a:buFont typeface="Arial" panose="020B0604020202020204" pitchFamily="34" charset="0"/>
              <a:buNone/>
            </a:pPr>
            <a:endParaRPr lang="en-US" sz="1400" dirty="0" smtClean="0">
              <a:latin typeface="Andalus" panose="02020603050405020304" pitchFamily="18" charset="-78"/>
              <a:cs typeface="Andalus" panose="02020603050405020304" pitchFamily="18" charset="-78"/>
            </a:endParaRPr>
          </a:p>
          <a:p>
            <a:pPr marL="174625" indent="0" algn="just">
              <a:buFont typeface="Arial" panose="020B0604020202020204" pitchFamily="34" charset="0"/>
              <a:buNone/>
            </a:pPr>
            <a:r>
              <a:rPr lang="en-US" sz="1400" dirty="0" smtClean="0">
                <a:latin typeface="Andalus" panose="02020603050405020304" pitchFamily="18" charset="-78"/>
                <a:cs typeface="Andalus" panose="02020603050405020304" pitchFamily="18" charset="-78"/>
              </a:rPr>
              <a:t>12)   New York is the biggest city in the United States.         a. True.      b. False.</a:t>
            </a:r>
          </a:p>
          <a:p>
            <a:pPr marL="0" indent="0" algn="just">
              <a:buFont typeface="Arial" panose="020B0604020202020204" pitchFamily="34" charset="0"/>
              <a:buNone/>
            </a:pPr>
            <a:endParaRPr lang="en-US" sz="1400" dirty="0" smtClean="0">
              <a:latin typeface="Andalus" panose="02020603050405020304" pitchFamily="18" charset="-78"/>
              <a:cs typeface="Andalus" panose="02020603050405020304" pitchFamily="18" charset="-78"/>
            </a:endParaRPr>
          </a:p>
          <a:p>
            <a:pPr marL="174625" indent="0" algn="just">
              <a:buFont typeface="Arial" panose="020B0604020202020204" pitchFamily="34" charset="0"/>
              <a:buNone/>
            </a:pPr>
            <a:r>
              <a:rPr lang="en-US" sz="1400" dirty="0" smtClean="0">
                <a:latin typeface="Andalus" panose="02020603050405020304" pitchFamily="18" charset="-78"/>
                <a:cs typeface="Andalus" panose="02020603050405020304" pitchFamily="18" charset="-78"/>
              </a:rPr>
              <a:t>13)   How many inhabitants are there in New York City?          a. over 5 million.     b. over 8 million.     c. over 10 million.     </a:t>
            </a:r>
          </a:p>
          <a:p>
            <a:pPr marL="342900" indent="-342900" algn="just">
              <a:buFont typeface="Arial" panose="020B0604020202020204" pitchFamily="34" charset="0"/>
              <a:buAutoNum type="alphaLcPeriod"/>
            </a:pPr>
            <a:endParaRPr lang="en-US" sz="1400" dirty="0" smtClean="0">
              <a:latin typeface="Andalus" panose="02020603050405020304" pitchFamily="18" charset="-78"/>
              <a:cs typeface="Andalus" panose="02020603050405020304" pitchFamily="18" charset="-78"/>
            </a:endParaRPr>
          </a:p>
          <a:p>
            <a:pPr marL="342900" indent="-342900" algn="just">
              <a:buFont typeface="Arial" panose="020B0604020202020204" pitchFamily="34" charset="0"/>
              <a:buAutoNum type="alphaLcPeriod"/>
            </a:pPr>
            <a:endParaRPr lang="en-US" sz="1400" dirty="0">
              <a:latin typeface="Andalus" panose="02020603050405020304" pitchFamily="18" charset="-78"/>
              <a:cs typeface="Andalus" panose="02020603050405020304" pitchFamily="18" charset="-78"/>
            </a:endParaRPr>
          </a:p>
        </p:txBody>
      </p:sp>
      <p:pic>
        <p:nvPicPr>
          <p:cNvPr id="8" name="New York City's Statue of Liberty - 2 Minute Tou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duotone>
              <a:prstClr val="black"/>
              <a:schemeClr val="accent1">
                <a:tint val="45000"/>
                <a:satMod val="400000"/>
              </a:schemeClr>
            </a:duotone>
          </a:blip>
          <a:stretch>
            <a:fillRect/>
          </a:stretch>
        </p:blipFill>
        <p:spPr>
          <a:xfrm>
            <a:off x="559174" y="265907"/>
            <a:ext cx="412376" cy="412376"/>
          </a:xfrm>
          <a:prstGeom prst="rect">
            <a:avLst/>
          </a:prstGeom>
        </p:spPr>
      </p:pic>
      <p:sp>
        <p:nvSpPr>
          <p:cNvPr id="5"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824851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23"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361</TotalTime>
  <Words>666</Words>
  <Application>Microsoft Office PowerPoint</Application>
  <PresentationFormat>Presentación en pantalla (4:3)</PresentationFormat>
  <Paragraphs>103</Paragraphs>
  <Slides>10</Slides>
  <Notes>0</Notes>
  <HiddenSlides>0</HiddenSlides>
  <MMClips>13</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vt:i4>
      </vt:variant>
    </vt:vector>
  </HeadingPairs>
  <TitlesOfParts>
    <vt:vector size="19" baseType="lpstr">
      <vt:lpstr>Algerian</vt:lpstr>
      <vt:lpstr>Andalus</vt:lpstr>
      <vt:lpstr>Arabic Typesetting</vt:lpstr>
      <vt:lpstr>Arial</vt:lpstr>
      <vt:lpstr>Calibri</vt:lpstr>
      <vt:lpstr>Calibri Light</vt:lpstr>
      <vt:lpstr>Garamond</vt:lpstr>
      <vt:lpstr>Wingdings</vt:lpstr>
      <vt:lpstr>Tema de Office</vt:lpstr>
      <vt:lpstr>LISTENING MODULE 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Evangelina Cecchel</dc:creator>
  <cp:lastModifiedBy>Evangelina Cecchel</cp:lastModifiedBy>
  <cp:revision>29</cp:revision>
  <dcterms:created xsi:type="dcterms:W3CDTF">2016-03-09T17:57:17Z</dcterms:created>
  <dcterms:modified xsi:type="dcterms:W3CDTF">2016-03-18T20:29:40Z</dcterms:modified>
</cp:coreProperties>
</file>